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12192000" cy="6858000"/>
  <p:notesSz cx="6810375" cy="99425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94" d="100"/>
          <a:sy n="94" d="100"/>
        </p:scale>
        <p:origin x="86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E0705-8196-403A-B995-78F87961838D}" type="datetimeFigureOut">
              <a:rPr lang="de-CH" smtClean="0"/>
              <a:t>10.12.2015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234E3-161A-4A99-9990-DC2CE9623DA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1057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0470-8C2A-41F7-9181-FAAD422E0FE9}" type="datetimeFigureOut">
              <a:rPr lang="de-CH" smtClean="0"/>
              <a:t>10.12.2015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7D63-0917-4D36-9242-00D4AF0A38B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6320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0470-8C2A-41F7-9181-FAAD422E0FE9}" type="datetimeFigureOut">
              <a:rPr lang="de-CH" smtClean="0"/>
              <a:t>10.12.2015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7D63-0917-4D36-9242-00D4AF0A38B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179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0470-8C2A-41F7-9181-FAAD422E0FE9}" type="datetimeFigureOut">
              <a:rPr lang="de-CH" smtClean="0"/>
              <a:t>10.12.2015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7D63-0917-4D36-9242-00D4AF0A38B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133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0470-8C2A-41F7-9181-FAAD422E0FE9}" type="datetimeFigureOut">
              <a:rPr lang="de-CH" smtClean="0"/>
              <a:t>10.12.2015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7D63-0917-4D36-9242-00D4AF0A38B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971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0470-8C2A-41F7-9181-FAAD422E0FE9}" type="datetimeFigureOut">
              <a:rPr lang="de-CH" smtClean="0"/>
              <a:t>10.12.2015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7D63-0917-4D36-9242-00D4AF0A38B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140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0470-8C2A-41F7-9181-FAAD422E0FE9}" type="datetimeFigureOut">
              <a:rPr lang="de-CH" smtClean="0"/>
              <a:t>10.12.2015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7D63-0917-4D36-9242-00D4AF0A38B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340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0470-8C2A-41F7-9181-FAAD422E0FE9}" type="datetimeFigureOut">
              <a:rPr lang="de-CH" smtClean="0"/>
              <a:t>10.12.2015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7D63-0917-4D36-9242-00D4AF0A38B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817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0470-8C2A-41F7-9181-FAAD422E0FE9}" type="datetimeFigureOut">
              <a:rPr lang="de-CH" smtClean="0"/>
              <a:t>10.12.2015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7D63-0917-4D36-9242-00D4AF0A38B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03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0470-8C2A-41F7-9181-FAAD422E0FE9}" type="datetimeFigureOut">
              <a:rPr lang="de-CH" smtClean="0"/>
              <a:t>10.12.2015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7D63-0917-4D36-9242-00D4AF0A38B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63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0470-8C2A-41F7-9181-FAAD422E0FE9}" type="datetimeFigureOut">
              <a:rPr lang="de-CH" smtClean="0"/>
              <a:t>10.12.2015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7D63-0917-4D36-9242-00D4AF0A38B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839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0470-8C2A-41F7-9181-FAAD422E0FE9}" type="datetimeFigureOut">
              <a:rPr lang="de-CH" smtClean="0"/>
              <a:t>10.12.2015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7D63-0917-4D36-9242-00D4AF0A38B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80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D0470-8C2A-41F7-9181-FAAD422E0FE9}" type="datetimeFigureOut">
              <a:rPr lang="de-CH" smtClean="0"/>
              <a:t>10.12.2015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F7D63-0917-4D36-9242-00D4AF0A38B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009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pieren 45"/>
          <p:cNvGrpSpPr/>
          <p:nvPr/>
        </p:nvGrpSpPr>
        <p:grpSpPr>
          <a:xfrm>
            <a:off x="168964" y="1296365"/>
            <a:ext cx="11818719" cy="555542"/>
            <a:chOff x="10698" y="2455643"/>
            <a:chExt cx="11451946" cy="555542"/>
          </a:xfrm>
        </p:grpSpPr>
        <p:grpSp>
          <p:nvGrpSpPr>
            <p:cNvPr id="45" name="Gruppieren 44"/>
            <p:cNvGrpSpPr/>
            <p:nvPr/>
          </p:nvGrpSpPr>
          <p:grpSpPr>
            <a:xfrm>
              <a:off x="10698" y="2771342"/>
              <a:ext cx="11451946" cy="239843"/>
              <a:chOff x="10698" y="2771342"/>
              <a:chExt cx="11451946" cy="239843"/>
            </a:xfrm>
          </p:grpSpPr>
          <p:cxnSp>
            <p:nvCxnSpPr>
              <p:cNvPr id="7" name="Gerade Verbindung mit Pfeil 6"/>
              <p:cNvCxnSpPr/>
              <p:nvPr/>
            </p:nvCxnSpPr>
            <p:spPr>
              <a:xfrm>
                <a:off x="10698" y="2878663"/>
                <a:ext cx="11451946" cy="841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Gerader Verbinder 13"/>
              <p:cNvCxnSpPr/>
              <p:nvPr/>
            </p:nvCxnSpPr>
            <p:spPr>
              <a:xfrm>
                <a:off x="482318" y="2771342"/>
                <a:ext cx="0" cy="2398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r Verbinder 21"/>
              <p:cNvCxnSpPr/>
              <p:nvPr/>
            </p:nvCxnSpPr>
            <p:spPr>
              <a:xfrm>
                <a:off x="2999064" y="2771342"/>
                <a:ext cx="0" cy="2398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r Verbinder 23"/>
              <p:cNvCxnSpPr/>
              <p:nvPr/>
            </p:nvCxnSpPr>
            <p:spPr>
              <a:xfrm>
                <a:off x="5515810" y="2771342"/>
                <a:ext cx="0" cy="2398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r Verbinder 25"/>
              <p:cNvCxnSpPr/>
              <p:nvPr/>
            </p:nvCxnSpPr>
            <p:spPr>
              <a:xfrm>
                <a:off x="8032556" y="2771342"/>
                <a:ext cx="0" cy="2398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/>
              <p:cNvCxnSpPr/>
              <p:nvPr/>
            </p:nvCxnSpPr>
            <p:spPr>
              <a:xfrm>
                <a:off x="10549303" y="2771342"/>
                <a:ext cx="0" cy="2398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feld 31"/>
            <p:cNvSpPr txBox="1"/>
            <p:nvPr/>
          </p:nvSpPr>
          <p:spPr>
            <a:xfrm>
              <a:off x="190747" y="2455643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600" dirty="0" smtClean="0"/>
                <a:t>1865</a:t>
              </a:r>
              <a:endParaRPr lang="de-CH" sz="1600" dirty="0"/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2695132" y="2476410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600" dirty="0" smtClean="0"/>
                <a:t>1872</a:t>
              </a:r>
              <a:endParaRPr lang="de-CH" sz="1600" dirty="0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5223023" y="2476410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600" dirty="0" smtClean="0"/>
                <a:t>1894</a:t>
              </a:r>
              <a:endParaRPr lang="de-CH" sz="1600" dirty="0"/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7743823" y="2476410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600" dirty="0" smtClean="0"/>
                <a:t>1908</a:t>
              </a:r>
              <a:endParaRPr lang="de-CH" sz="1600" dirty="0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10260999" y="2476410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600" dirty="0" smtClean="0"/>
                <a:t>1936</a:t>
              </a:r>
              <a:endParaRPr lang="de-CH" sz="1600" dirty="0"/>
            </a:p>
          </p:txBody>
        </p:sp>
      </p:grpSp>
      <p:sp>
        <p:nvSpPr>
          <p:cNvPr id="44" name="Textfeld 43"/>
          <p:cNvSpPr txBox="1"/>
          <p:nvPr/>
        </p:nvSpPr>
        <p:spPr>
          <a:xfrm>
            <a:off x="78042" y="1874416"/>
            <a:ext cx="2016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de-CH" sz="9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Pharmacopoea</a:t>
            </a:r>
            <a:r>
              <a:rPr lang="de-CH" sz="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9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Helvetica</a:t>
            </a:r>
            <a:r>
              <a:rPr lang="de-CH" sz="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CH" sz="900" b="1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CH" sz="9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Editio</a:t>
            </a:r>
            <a:r>
              <a:rPr lang="de-CH" sz="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</a:t>
            </a:r>
            <a:endParaRPr lang="de-CH" sz="9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9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Vom Schweizerischen Apothekerverein in lateinischer Sprache publiziert. 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sz="9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Enthielt keine </a:t>
            </a:r>
            <a:r>
              <a:rPr lang="de-CH" sz="900" i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Simplicia</a:t>
            </a:r>
            <a:r>
              <a:rPr lang="de-CH" sz="9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(„einfach zu herstellende Arzneien“).</a:t>
            </a:r>
            <a:endParaRPr lang="de-CH" sz="1000" dirty="0" smtClean="0">
              <a:effectLst/>
              <a:latin typeface="Univers 45 Ligh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t="1223" r="4449" b="3032"/>
          <a:stretch/>
        </p:blipFill>
        <p:spPr>
          <a:xfrm>
            <a:off x="368490" y="149329"/>
            <a:ext cx="852985" cy="1224887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2172529" y="1874416"/>
            <a:ext cx="2132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Pharmacopoea</a:t>
            </a:r>
            <a:r>
              <a:rPr lang="de-CH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Helvetica</a:t>
            </a:r>
            <a:r>
              <a:rPr lang="de-CH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Editio</a:t>
            </a:r>
            <a:r>
              <a:rPr lang="de-CH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altera</a:t>
            </a:r>
            <a:r>
              <a:rPr lang="de-CH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Enthielt </a:t>
            </a:r>
            <a:r>
              <a:rPr lang="de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Simplicia</a:t>
            </a:r>
            <a:r>
              <a:rPr lang="de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und allgemeine, 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in der ganzen Schweiz </a:t>
            </a:r>
            <a:r>
              <a:rPr lang="de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benutzte Arzneimittel.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allen Kantonen mit Ausnahme von Genf, Nidwalden und dem Tessin amtlich eingeführt. </a:t>
            </a:r>
            <a:endParaRPr lang="de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Jahre </a:t>
            </a:r>
            <a:r>
              <a:rPr lang="de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1876 erschien ein Supplement dazu.</a:t>
            </a:r>
            <a:endParaRPr lang="de-CH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4758076" y="1874416"/>
            <a:ext cx="21695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Pharmacopoea</a:t>
            </a:r>
            <a:r>
              <a:rPr lang="de-CH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Helvetica</a:t>
            </a:r>
            <a:r>
              <a:rPr lang="de-CH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Editio</a:t>
            </a:r>
            <a:r>
              <a:rPr lang="de-CH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tertia</a:t>
            </a:r>
            <a:r>
              <a:rPr lang="de-CH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Erschien nicht 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mehr in </a:t>
            </a:r>
            <a:r>
              <a:rPr lang="de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lateinischer 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Sprache, sondern in den 3 </a:t>
            </a:r>
            <a:r>
              <a:rPr lang="de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Amtssprachen.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Wurde für 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Gesamtgebiet 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Schweiz 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- mit Ausnahme des Kantons Glarus </a:t>
            </a:r>
            <a:r>
              <a:rPr lang="de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– eingeführt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War auch 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für die Arzneilieferungen an die </a:t>
            </a:r>
            <a:r>
              <a:rPr lang="de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Schweizerische 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Armee sowie für die Verfügungen des </a:t>
            </a:r>
            <a:r>
              <a:rPr lang="de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Schweizerischen </a:t>
            </a:r>
            <a:r>
              <a:rPr lang="de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Zolldepartemen-tes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, des Alkoholamtes und des </a:t>
            </a:r>
            <a:r>
              <a:rPr lang="de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Gesundheitsamtes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massgebend.</a:t>
            </a:r>
            <a:endParaRPr lang="de-CH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7451778" y="1874416"/>
            <a:ext cx="2016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Pharmacopoea</a:t>
            </a:r>
            <a:r>
              <a:rPr lang="de-CH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Helvetica</a:t>
            </a:r>
            <a:r>
              <a:rPr lang="de-CH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Editio</a:t>
            </a:r>
            <a:r>
              <a:rPr lang="de-CH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quarta</a:t>
            </a:r>
            <a:r>
              <a:rPr lang="de-CH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Wurde für 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die gesamte Eidgenossenschaft in Kraft gesetzt</a:t>
            </a:r>
            <a:r>
              <a:rPr lang="de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4. Ausgabe enthielt </a:t>
            </a:r>
            <a:r>
              <a:rPr lang="de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115 </a:t>
            </a: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Monographien</a:t>
            </a:r>
            <a:r>
              <a:rPr lang="de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CH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9710900" y="1874416"/>
            <a:ext cx="218439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Pharmacopoea</a:t>
            </a:r>
            <a:r>
              <a:rPr lang="de-DE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Helvetica</a:t>
            </a:r>
            <a:r>
              <a:rPr lang="de-DE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Editio</a:t>
            </a:r>
            <a:r>
              <a:rPr lang="de-DE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quinta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nthielt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neu einen umfassenden Allg. Teil mit Grundsätzen der Herstellung, Prüfung,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Aufbewah-rung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und Abgabe von Arzneimitteln.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Erstmals wurden Grenzreaktionen zur Reinheitsprüfung sowie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physi-kalische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und chemische Methoden zur Gehaltsbestimmung eingeführt.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Der Monographie-Teil umfasste 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1050 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Texte.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Seither wurden zwischen 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zwei Ausgaben des Werkes Supplemente 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herausgegeben.</a:t>
            </a:r>
            <a:endParaRPr lang="de-CH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2764" r="6908" b="3192"/>
          <a:stretch/>
        </p:blipFill>
        <p:spPr>
          <a:xfrm>
            <a:off x="5356131" y="67443"/>
            <a:ext cx="900752" cy="130677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02" y="-13852"/>
            <a:ext cx="1041051" cy="138806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" t="5824" r="8425" b="3989"/>
          <a:stretch/>
        </p:blipFill>
        <p:spPr>
          <a:xfrm>
            <a:off x="7924696" y="111798"/>
            <a:ext cx="917812" cy="126241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763" y="4082427"/>
            <a:ext cx="2066570" cy="275542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339" y="4082427"/>
            <a:ext cx="2066570" cy="2755426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t="5062" r="6379" b="2414"/>
          <a:stretch/>
        </p:blipFill>
        <p:spPr>
          <a:xfrm>
            <a:off x="10525076" y="111798"/>
            <a:ext cx="899211" cy="1250938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87" t="-947" r="5730"/>
          <a:stretch/>
        </p:blipFill>
        <p:spPr>
          <a:xfrm>
            <a:off x="82336" y="3868615"/>
            <a:ext cx="2352396" cy="291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159026" y="1383992"/>
            <a:ext cx="11561979" cy="567834"/>
            <a:chOff x="-99335" y="2355114"/>
            <a:chExt cx="11561979" cy="56783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99335" y="2683105"/>
              <a:ext cx="11561979" cy="239843"/>
              <a:chOff x="-99335" y="2683105"/>
              <a:chExt cx="11561979" cy="239843"/>
            </a:xfrm>
          </p:grpSpPr>
          <p:cxnSp>
            <p:nvCxnSpPr>
              <p:cNvPr id="42" name="Gerade Verbindung mit Pfeil 41"/>
              <p:cNvCxnSpPr/>
              <p:nvPr/>
            </p:nvCxnSpPr>
            <p:spPr>
              <a:xfrm flipV="1">
                <a:off x="-99335" y="2798222"/>
                <a:ext cx="11561979" cy="4283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/>
              <p:cNvCxnSpPr/>
              <p:nvPr/>
            </p:nvCxnSpPr>
            <p:spPr>
              <a:xfrm>
                <a:off x="477953" y="2683105"/>
                <a:ext cx="0" cy="2398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r Verbinder 62"/>
              <p:cNvCxnSpPr/>
              <p:nvPr/>
            </p:nvCxnSpPr>
            <p:spPr>
              <a:xfrm>
                <a:off x="2479919" y="2683105"/>
                <a:ext cx="0" cy="2398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r Verbinder 63"/>
              <p:cNvCxnSpPr/>
              <p:nvPr/>
            </p:nvCxnSpPr>
            <p:spPr>
              <a:xfrm>
                <a:off x="4481885" y="2683105"/>
                <a:ext cx="0" cy="2398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r Verbinder 64"/>
              <p:cNvCxnSpPr/>
              <p:nvPr/>
            </p:nvCxnSpPr>
            <p:spPr>
              <a:xfrm>
                <a:off x="6483851" y="2683105"/>
                <a:ext cx="0" cy="2398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Gerader Verbinder 65"/>
              <p:cNvCxnSpPr/>
              <p:nvPr/>
            </p:nvCxnSpPr>
            <p:spPr>
              <a:xfrm>
                <a:off x="8485817" y="2683105"/>
                <a:ext cx="0" cy="2398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r Verbinder 66"/>
              <p:cNvCxnSpPr/>
              <p:nvPr/>
            </p:nvCxnSpPr>
            <p:spPr>
              <a:xfrm>
                <a:off x="10487786" y="2683105"/>
                <a:ext cx="0" cy="2398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feld 67"/>
            <p:cNvSpPr txBox="1"/>
            <p:nvPr/>
          </p:nvSpPr>
          <p:spPr>
            <a:xfrm>
              <a:off x="10174546" y="2355114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600" dirty="0" smtClean="0"/>
                <a:t>2012</a:t>
              </a:r>
              <a:endParaRPr lang="de-CH" sz="1600" dirty="0"/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166162" y="2383330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600" dirty="0" smtClean="0"/>
                <a:t>1972</a:t>
              </a:r>
              <a:endParaRPr lang="de-CH" sz="1600" dirty="0"/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2195284" y="2374807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600" dirty="0" smtClean="0"/>
                <a:t>1987</a:t>
              </a:r>
              <a:endParaRPr lang="de-CH" sz="1600" dirty="0"/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4180950" y="2356918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600" dirty="0" smtClean="0"/>
                <a:t>1997</a:t>
              </a:r>
              <a:endParaRPr lang="de-CH" sz="1600" dirty="0"/>
            </a:p>
          </p:txBody>
        </p:sp>
        <p:sp>
          <p:nvSpPr>
            <p:cNvPr id="72" name="Textfeld 71"/>
            <p:cNvSpPr txBox="1"/>
            <p:nvPr/>
          </p:nvSpPr>
          <p:spPr>
            <a:xfrm>
              <a:off x="6159144" y="2355114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600" dirty="0" smtClean="0"/>
                <a:t>2003</a:t>
              </a:r>
              <a:endParaRPr lang="de-CH" sz="1600" dirty="0"/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8159445" y="2373685"/>
              <a:ext cx="601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600" dirty="0" smtClean="0"/>
                <a:t>2006</a:t>
              </a:r>
              <a:endParaRPr lang="de-CH" sz="1600" dirty="0"/>
            </a:p>
          </p:txBody>
        </p:sp>
      </p:grpSp>
      <p:sp>
        <p:nvSpPr>
          <p:cNvPr id="54" name="Textfeld 53"/>
          <p:cNvSpPr txBox="1"/>
          <p:nvPr/>
        </p:nvSpPr>
        <p:spPr>
          <a:xfrm>
            <a:off x="76181" y="2009564"/>
            <a:ext cx="2016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Pharmacopoea</a:t>
            </a:r>
            <a:r>
              <a:rPr lang="de-DE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Helvetica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Editio</a:t>
            </a:r>
            <a:r>
              <a:rPr lang="de-DE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Sexta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Erschien neu 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als Loseblatt-Werk. </a:t>
            </a:r>
            <a:endParaRPr lang="de-DE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Aufbau entsprach dem der 5. 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Ausgabe.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Enthielt 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einen Allgemeinen Teil und einen Speziellen Teil mit den Monographien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CH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4039871" y="2009564"/>
            <a:ext cx="2016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Pharmacopoea</a:t>
            </a:r>
            <a:r>
              <a:rPr lang="de-DE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Helvetica</a:t>
            </a:r>
            <a:r>
              <a:rPr lang="de-DE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Aufgrund 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der dynamischen 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Entwicklung 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und häufigen Herausgabe der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 Eur. erfolgte wieder eine getrennte Herausgabe von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Helv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 und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 Eur.</a:t>
            </a:r>
          </a:p>
        </p:txBody>
      </p:sp>
      <p:sp>
        <p:nvSpPr>
          <p:cNvPr id="74" name="Textfeld 73"/>
          <p:cNvSpPr txBox="1"/>
          <p:nvPr/>
        </p:nvSpPr>
        <p:spPr>
          <a:xfrm>
            <a:off x="6021716" y="2009564"/>
            <a:ext cx="2016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Pharmacopoea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Helvetica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de-DE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Erstmalige Herausgabe durch Swissmedic auf Basis des 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am 1.1.2002 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neu in 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Kraft 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getretenen Heilmittelgesetzes. </a:t>
            </a:r>
            <a:endParaRPr lang="de-CH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9985406" y="2009564"/>
            <a:ext cx="220659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Pharmacopoea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Helvetica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de-DE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Umstellung der gesamten Redaktion auf 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modernes und flexibles Layout- und Satzprogramm.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Ablösung der 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CD-ROM 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durch eine Online-Version, mit 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direkt 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auf die aktuell gültigen Texte des Grundwerks und des Supplements zugegriffen werden 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zusätzliche 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Informationen, 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wie z.B. Referenzspektren 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und Formulare sowie Abbildungen von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Chromato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-grammen online verfügbar.</a:t>
            </a:r>
            <a:endParaRPr lang="de-CH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8003561" y="2009564"/>
            <a:ext cx="201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Pharmacopoea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Helvetica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de-DE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Erstmalige 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Ergänzung des Buchs durch eine elektronische Fassung auf einer CD-ROM.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Damit konnten die Anwender selber 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entscheiden, mit dem Buch oder der elektronischen Fassung zu arbeiten.</a:t>
            </a:r>
            <a:endParaRPr lang="de-CH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2058026" y="2009564"/>
            <a:ext cx="2016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Pharmacopoea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Helvetica</a:t>
            </a:r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Editio</a:t>
            </a:r>
            <a:r>
              <a:rPr lang="de-DE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Septima</a:t>
            </a:r>
            <a:endParaRPr lang="de-DE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Vereinigte 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die aus der </a:t>
            </a:r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. Helv. VI 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übernommenen Monographien mit 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Monographien 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. Eur. II in einem einheitlichen 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Werk.</a:t>
            </a:r>
          </a:p>
        </p:txBody>
      </p:sp>
      <p:sp>
        <p:nvSpPr>
          <p:cNvPr id="80" name="Textfeld 79"/>
          <p:cNvSpPr txBox="1"/>
          <p:nvPr/>
        </p:nvSpPr>
        <p:spPr>
          <a:xfrm>
            <a:off x="0" y="6627168"/>
            <a:ext cx="10118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10.12.2015 / </a:t>
            </a:r>
            <a:r>
              <a:rPr lang="de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</a:t>
            </a:r>
            <a:endParaRPr lang="de-CH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" t="3348" r="5476"/>
          <a:stretch/>
        </p:blipFill>
        <p:spPr>
          <a:xfrm>
            <a:off x="248356" y="42098"/>
            <a:ext cx="960298" cy="139828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r="2222" b="10556"/>
          <a:stretch/>
        </p:blipFill>
        <p:spPr>
          <a:xfrm>
            <a:off x="2128386" y="59261"/>
            <a:ext cx="1257300" cy="13811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" t="4918" r="9498" b="3118"/>
          <a:stretch/>
        </p:blipFill>
        <p:spPr>
          <a:xfrm>
            <a:off x="4305418" y="30010"/>
            <a:ext cx="971432" cy="141037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" t="4229" r="5250"/>
          <a:stretch/>
        </p:blipFill>
        <p:spPr>
          <a:xfrm>
            <a:off x="6292565" y="45944"/>
            <a:ext cx="1013370" cy="139444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 t="2717" r="4225" b="1753"/>
          <a:stretch/>
        </p:blipFill>
        <p:spPr>
          <a:xfrm>
            <a:off x="8220275" y="35315"/>
            <a:ext cx="996508" cy="139976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" t="2347" r="3949" b="709"/>
          <a:stretch/>
        </p:blipFill>
        <p:spPr>
          <a:xfrm>
            <a:off x="10224248" y="42322"/>
            <a:ext cx="970309" cy="136984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>
            <a:lum bright="-20000" contrast="20000"/>
          </a:blip>
          <a:stretch>
            <a:fillRect/>
          </a:stretch>
        </p:blipFill>
        <p:spPr>
          <a:xfrm>
            <a:off x="10101432" y="4316160"/>
            <a:ext cx="1807280" cy="24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4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Breitbild</PresentationFormat>
  <Paragraphs>55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Univers 45 Light</vt:lpstr>
      <vt:lpstr>Office Theme</vt:lpstr>
      <vt:lpstr>PowerPoint-Präsentation</vt:lpstr>
      <vt:lpstr>PowerPoint-Präsentation</vt:lpstr>
    </vt:vector>
  </TitlesOfParts>
  <Company>Bundesverwaltung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Ursula Stämpfli</dc:creator>
  <cp:lastModifiedBy>Stämpfli Ursula Swissmedic</cp:lastModifiedBy>
  <cp:revision>91</cp:revision>
  <cp:lastPrinted>2015-12-10T13:55:33Z</cp:lastPrinted>
  <dcterms:created xsi:type="dcterms:W3CDTF">2015-10-26T15:01:50Z</dcterms:created>
  <dcterms:modified xsi:type="dcterms:W3CDTF">2015-12-10T13:58:32Z</dcterms:modified>
</cp:coreProperties>
</file>